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Belleza" panose="02000503050000020003" pitchFamily="2" charset="77"/>
      <p:regular r:id="rId22"/>
    </p:embeddedFont>
    <p:embeddedFont>
      <p:font typeface="Futura" panose="020B0602020204020303" pitchFamily="34" charset="-79"/>
      <p:regular r:id="rId23"/>
    </p:embeddedFont>
    <p:embeddedFont>
      <p:font typeface="Futura Bold" panose="020B0602020204020303" pitchFamily="34" charset="-79"/>
      <p:regular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4" autoAdjust="0"/>
    <p:restoredTop sz="94619" autoAdjust="0"/>
  </p:normalViewPr>
  <p:slideViewPr>
    <p:cSldViewPr>
      <p:cViewPr varScale="1">
        <p:scale>
          <a:sx n="122" d="100"/>
          <a:sy n="122" d="100"/>
        </p:scale>
        <p:origin x="36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slim/distilbert-NER" TargetMode="External"/><Relationship Id="rId2" Type="http://schemas.openxmlformats.org/officeDocument/2006/relationships/hyperlink" Target="https://huggingface.co/sentence-transformers/distilbert-base-nli-mean-tokens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uggingface.co/datasets/alexandreteles/mental-health-conversational-data" TargetMode="External"/><Relationship Id="rId4" Type="http://schemas.openxmlformats.org/officeDocument/2006/relationships/hyperlink" Target="https://huggingface.co/datasets/jerryjalapeno/nart-100k-syntheti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Riyazmk/mentalhealth" TargetMode="External"/><Relationship Id="rId7" Type="http://schemas.openxmlformats.org/officeDocument/2006/relationships/hyperlink" Target="https://huggingface.co/datasets/EmoCareAI/Psych8k" TargetMode="External"/><Relationship Id="rId2" Type="http://schemas.openxmlformats.org/officeDocument/2006/relationships/hyperlink" Target="https://huggingface.co/datasets/Amod/mental_health_counseling_conversation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aperswithcode.com/dataset/psyqa" TargetMode="External"/><Relationship Id="rId5" Type="http://schemas.openxmlformats.org/officeDocument/2006/relationships/hyperlink" Target="https://huggingface.co/datasets/jkhedri/psychology-dataset" TargetMode="External"/><Relationship Id="rId4" Type="http://schemas.openxmlformats.org/officeDocument/2006/relationships/hyperlink" Target="https://huggingface.co/datasets/mpingale/mental-health-chat-datas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2873" y="1874712"/>
            <a:ext cx="6925154" cy="4166129"/>
          </a:xfrm>
          <a:custGeom>
            <a:avLst/>
            <a:gdLst/>
            <a:ahLst/>
            <a:cxnLst/>
            <a:rect l="l" t="t" r="r" b="b"/>
            <a:pathLst>
              <a:path w="6925154" h="4166129">
                <a:moveTo>
                  <a:pt x="0" y="0"/>
                </a:moveTo>
                <a:lnTo>
                  <a:pt x="6925154" y="0"/>
                </a:lnTo>
                <a:lnTo>
                  <a:pt x="6925154" y="4166129"/>
                </a:lnTo>
                <a:lnTo>
                  <a:pt x="0" y="416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662260" y="6097022"/>
            <a:ext cx="4406379" cy="162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79"/>
              </a:lnSpc>
              <a:spcBef>
                <a:spcPct val="0"/>
              </a:spcBef>
            </a:pPr>
            <a:r>
              <a:rPr lang="en-US" sz="9485">
                <a:solidFill>
                  <a:srgbClr val="264653"/>
                </a:solidFill>
                <a:latin typeface="Belleza"/>
              </a:rPr>
              <a:t>Harmony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19598" y="7873376"/>
            <a:ext cx="5491703" cy="77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1"/>
              </a:lnSpc>
              <a:spcBef>
                <a:spcPct val="0"/>
              </a:spcBef>
            </a:pPr>
            <a:r>
              <a:rPr lang="en-US" sz="4544">
                <a:solidFill>
                  <a:srgbClr val="264653"/>
                </a:solidFill>
                <a:latin typeface="Belleza"/>
              </a:rPr>
              <a:t>Your Virtual Psychiatrist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75307" y="3872052"/>
            <a:ext cx="6026130" cy="494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264653"/>
                </a:solidFill>
                <a:latin typeface="Belleza"/>
              </a:rPr>
              <a:t>Prepared by.: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264653"/>
                </a:solidFill>
                <a:latin typeface="Belleza"/>
              </a:rPr>
              <a:t>Dev Makwana - C0885064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264653"/>
                </a:solidFill>
                <a:latin typeface="Belleza"/>
              </a:rPr>
              <a:t>Krina Patel - C0886861                   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264653"/>
                </a:solidFill>
                <a:latin typeface="Belleza"/>
              </a:rPr>
              <a:t>Mahaveersinh Chauhan - C0884854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264653"/>
                </a:solidFill>
                <a:latin typeface="Belleza"/>
              </a:rPr>
              <a:t>Nikita Maru - C0883240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264653"/>
                </a:solidFill>
                <a:latin typeface="Belleza"/>
              </a:rPr>
              <a:t>Trushna Patel - C0886910</a:t>
            </a:r>
          </a:p>
          <a:p>
            <a:pPr>
              <a:lnSpc>
                <a:spcPts val="3919"/>
              </a:lnSpc>
            </a:pPr>
            <a:endParaRPr lang="en-US" sz="2799">
              <a:solidFill>
                <a:srgbClr val="264653"/>
              </a:solidFill>
              <a:latin typeface="Belleza"/>
            </a:endParaRPr>
          </a:p>
          <a:p>
            <a:pPr>
              <a:lnSpc>
                <a:spcPts val="5880"/>
              </a:lnSpc>
            </a:pPr>
            <a:r>
              <a:rPr lang="en-US" sz="4200">
                <a:solidFill>
                  <a:srgbClr val="264653"/>
                </a:solidFill>
                <a:latin typeface="Belleza"/>
              </a:rPr>
              <a:t>Guided by.: 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64653"/>
                </a:solidFill>
                <a:latin typeface="Belleza"/>
              </a:rPr>
              <a:t>Dr. Vahid Hadavi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28027" y="895350"/>
            <a:ext cx="8903494" cy="2131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20"/>
              </a:lnSpc>
            </a:pPr>
            <a:r>
              <a:rPr lang="en-US" sz="6085">
                <a:solidFill>
                  <a:srgbClr val="264653"/>
                </a:solidFill>
                <a:latin typeface="Belleza"/>
              </a:rPr>
              <a:t>AML 3406</a:t>
            </a:r>
          </a:p>
          <a:p>
            <a:pPr algn="ctr">
              <a:lnSpc>
                <a:spcPts val="8520"/>
              </a:lnSpc>
              <a:spcBef>
                <a:spcPct val="0"/>
              </a:spcBef>
            </a:pPr>
            <a:r>
              <a:rPr lang="en-US" sz="6085">
                <a:solidFill>
                  <a:srgbClr val="264653"/>
                </a:solidFill>
                <a:latin typeface="Belleza"/>
              </a:rPr>
              <a:t>AI and ML Capstone Project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99659"/>
            <a:chOff x="0" y="0"/>
            <a:chExt cx="4816593" cy="3422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2297"/>
            </a:xfrm>
            <a:custGeom>
              <a:avLst/>
              <a:gdLst/>
              <a:ahLst/>
              <a:cxnLst/>
              <a:rect l="l" t="t" r="r" b="b"/>
              <a:pathLst>
                <a:path w="4816592" h="342297">
                  <a:moveTo>
                    <a:pt x="0" y="0"/>
                  </a:moveTo>
                  <a:lnTo>
                    <a:pt x="4816592" y="0"/>
                  </a:lnTo>
                  <a:lnTo>
                    <a:pt x="4816592" y="342297"/>
                  </a:lnTo>
                  <a:lnTo>
                    <a:pt x="0" y="342297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89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96390" y="2224624"/>
            <a:ext cx="11747125" cy="7666966"/>
          </a:xfrm>
          <a:custGeom>
            <a:avLst/>
            <a:gdLst/>
            <a:ahLst/>
            <a:cxnLst/>
            <a:rect l="l" t="t" r="r" b="b"/>
            <a:pathLst>
              <a:path w="11747125" h="7666966">
                <a:moveTo>
                  <a:pt x="0" y="0"/>
                </a:moveTo>
                <a:lnTo>
                  <a:pt x="11747125" y="0"/>
                </a:lnTo>
                <a:lnTo>
                  <a:pt x="11747125" y="7666966"/>
                </a:lnTo>
                <a:lnTo>
                  <a:pt x="0" y="7666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152070" y="206210"/>
            <a:ext cx="9983855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47"/>
              </a:lnSpc>
              <a:spcBef>
                <a:spcPct val="0"/>
              </a:spcBef>
            </a:pPr>
            <a:r>
              <a:rPr lang="en-US" sz="4248" dirty="0">
                <a:solidFill>
                  <a:srgbClr val="FFFFFF"/>
                </a:solidFill>
                <a:latin typeface="Futura Bold"/>
              </a:rPr>
              <a:t>Data Exploration &amp; Visualization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02855" y="1480485"/>
            <a:ext cx="6534193" cy="502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Futura Bold"/>
              </a:rPr>
              <a:t>Latent Dirichlet Allocation (LDA)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99659"/>
            <a:chOff x="0" y="0"/>
            <a:chExt cx="4816593" cy="3422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2297"/>
            </a:xfrm>
            <a:custGeom>
              <a:avLst/>
              <a:gdLst/>
              <a:ahLst/>
              <a:cxnLst/>
              <a:rect l="l" t="t" r="r" b="b"/>
              <a:pathLst>
                <a:path w="4816592" h="342297">
                  <a:moveTo>
                    <a:pt x="0" y="0"/>
                  </a:moveTo>
                  <a:lnTo>
                    <a:pt x="4816592" y="0"/>
                  </a:lnTo>
                  <a:lnTo>
                    <a:pt x="4816592" y="342297"/>
                  </a:lnTo>
                  <a:lnTo>
                    <a:pt x="0" y="342297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89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684289" y="2532999"/>
            <a:ext cx="10998243" cy="7148858"/>
          </a:xfrm>
          <a:custGeom>
            <a:avLst/>
            <a:gdLst/>
            <a:ahLst/>
            <a:cxnLst/>
            <a:rect l="l" t="t" r="r" b="b"/>
            <a:pathLst>
              <a:path w="10998243" h="7148858">
                <a:moveTo>
                  <a:pt x="0" y="0"/>
                </a:moveTo>
                <a:lnTo>
                  <a:pt x="10998243" y="0"/>
                </a:lnTo>
                <a:lnTo>
                  <a:pt x="10998243" y="7148858"/>
                </a:lnTo>
                <a:lnTo>
                  <a:pt x="0" y="7148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117040" y="176928"/>
            <a:ext cx="10132740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47"/>
              </a:lnSpc>
              <a:spcBef>
                <a:spcPct val="0"/>
              </a:spcBef>
            </a:pPr>
            <a:r>
              <a:rPr lang="en-US" sz="4248" dirty="0">
                <a:solidFill>
                  <a:srgbClr val="FFFFFF"/>
                </a:solidFill>
                <a:latin typeface="Futura Bold"/>
              </a:rPr>
              <a:t>Data Exploration &amp; Visualization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81758" y="1477901"/>
            <a:ext cx="5124479" cy="502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Futura Bold"/>
              </a:rPr>
              <a:t>Intent Classification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99659"/>
            <a:chOff x="0" y="0"/>
            <a:chExt cx="4816593" cy="3422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2297"/>
            </a:xfrm>
            <a:custGeom>
              <a:avLst/>
              <a:gdLst/>
              <a:ahLst/>
              <a:cxnLst/>
              <a:rect l="l" t="t" r="r" b="b"/>
              <a:pathLst>
                <a:path w="4816592" h="342297">
                  <a:moveTo>
                    <a:pt x="0" y="0"/>
                  </a:moveTo>
                  <a:lnTo>
                    <a:pt x="4816592" y="0"/>
                  </a:lnTo>
                  <a:lnTo>
                    <a:pt x="4816592" y="342297"/>
                  </a:lnTo>
                  <a:lnTo>
                    <a:pt x="0" y="342297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89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060886" y="3924974"/>
            <a:ext cx="1834435" cy="2437052"/>
          </a:xfrm>
          <a:custGeom>
            <a:avLst/>
            <a:gdLst/>
            <a:ahLst/>
            <a:cxnLst/>
            <a:rect l="l" t="t" r="r" b="b"/>
            <a:pathLst>
              <a:path w="1834435" h="2437052">
                <a:moveTo>
                  <a:pt x="0" y="0"/>
                </a:moveTo>
                <a:lnTo>
                  <a:pt x="1834435" y="0"/>
                </a:lnTo>
                <a:lnTo>
                  <a:pt x="1834435" y="2437052"/>
                </a:lnTo>
                <a:lnTo>
                  <a:pt x="0" y="2437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351469" y="3924974"/>
            <a:ext cx="2602676" cy="2437052"/>
          </a:xfrm>
          <a:custGeom>
            <a:avLst/>
            <a:gdLst/>
            <a:ahLst/>
            <a:cxnLst/>
            <a:rect l="l" t="t" r="r" b="b"/>
            <a:pathLst>
              <a:path w="2602676" h="2437052">
                <a:moveTo>
                  <a:pt x="0" y="0"/>
                </a:moveTo>
                <a:lnTo>
                  <a:pt x="2602676" y="0"/>
                </a:lnTo>
                <a:lnTo>
                  <a:pt x="2602676" y="2437052"/>
                </a:lnTo>
                <a:lnTo>
                  <a:pt x="0" y="2437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624461" y="206210"/>
            <a:ext cx="5039073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47"/>
              </a:lnSpc>
              <a:spcBef>
                <a:spcPct val="0"/>
              </a:spcBef>
            </a:pPr>
            <a:r>
              <a:rPr lang="en-US" sz="4248" dirty="0">
                <a:solidFill>
                  <a:srgbClr val="FFFFFF"/>
                </a:solidFill>
                <a:latin typeface="Futura Bold"/>
              </a:rPr>
              <a:t>Methods Used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3190875"/>
            <a:ext cx="6111329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utura Bold"/>
              </a:rPr>
              <a:t>Tokenization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Using pre-trained GPT2Tokenizer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Futura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utura Bold"/>
              </a:rPr>
              <a:t>Model training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Using GPT-2 Architecture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Training with 8 epochs</a:t>
            </a:r>
          </a:p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Varying block size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99659"/>
            <a:chOff x="0" y="0"/>
            <a:chExt cx="4816593" cy="3422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2297"/>
            </a:xfrm>
            <a:custGeom>
              <a:avLst/>
              <a:gdLst/>
              <a:ahLst/>
              <a:cxnLst/>
              <a:rect l="l" t="t" r="r" b="b"/>
              <a:pathLst>
                <a:path w="4816592" h="342297">
                  <a:moveTo>
                    <a:pt x="0" y="0"/>
                  </a:moveTo>
                  <a:lnTo>
                    <a:pt x="4816592" y="0"/>
                  </a:lnTo>
                  <a:lnTo>
                    <a:pt x="4816592" y="342297"/>
                  </a:lnTo>
                  <a:lnTo>
                    <a:pt x="0" y="342297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89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915690" y="2342393"/>
            <a:ext cx="6343610" cy="3264292"/>
          </a:xfrm>
          <a:custGeom>
            <a:avLst/>
            <a:gdLst/>
            <a:ahLst/>
            <a:cxnLst/>
            <a:rect l="l" t="t" r="r" b="b"/>
            <a:pathLst>
              <a:path w="6343610" h="3264292">
                <a:moveTo>
                  <a:pt x="0" y="0"/>
                </a:moveTo>
                <a:lnTo>
                  <a:pt x="6343610" y="0"/>
                </a:lnTo>
                <a:lnTo>
                  <a:pt x="6343610" y="3264292"/>
                </a:lnTo>
                <a:lnTo>
                  <a:pt x="0" y="3264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08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306943" y="6189438"/>
            <a:ext cx="6144796" cy="3823248"/>
          </a:xfrm>
          <a:custGeom>
            <a:avLst/>
            <a:gdLst/>
            <a:ahLst/>
            <a:cxnLst/>
            <a:rect l="l" t="t" r="r" b="b"/>
            <a:pathLst>
              <a:path w="6144796" h="3823248">
                <a:moveTo>
                  <a:pt x="0" y="0"/>
                </a:moveTo>
                <a:lnTo>
                  <a:pt x="6144795" y="0"/>
                </a:lnTo>
                <a:lnTo>
                  <a:pt x="6144795" y="3823248"/>
                </a:lnTo>
                <a:lnTo>
                  <a:pt x="0" y="3823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40259" y="2218568"/>
            <a:ext cx="8303741" cy="804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Generation of 100 records for every intent class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Futura"/>
            </a:endParaRPr>
          </a:p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Evaluated model by comparing the responses with GPT4 generated responses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Futura"/>
            </a:endParaRPr>
          </a:p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Assessments are based on the comparision with real world ChatGPT-4 generated actual bot response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Futura"/>
            </a:endParaRPr>
          </a:p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 Model Evaluation Metrics:</a:t>
            </a:r>
          </a:p>
          <a:p>
            <a:pPr marL="1295400" lvl="2" indent="-431800" algn="just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BLEU Score</a:t>
            </a:r>
          </a:p>
          <a:p>
            <a:pPr marL="1295400" lvl="2" indent="-431800" algn="just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ROUGE Score</a:t>
            </a:r>
          </a:p>
          <a:p>
            <a:pPr marL="1295400" lvl="2" indent="-431800" algn="just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DistilBERT Cosine Similar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Futur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62933" y="206210"/>
            <a:ext cx="5562129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47"/>
              </a:lnSpc>
              <a:spcBef>
                <a:spcPct val="0"/>
              </a:spcBef>
            </a:pPr>
            <a:r>
              <a:rPr lang="en-US" sz="4248" dirty="0">
                <a:solidFill>
                  <a:srgbClr val="FFFFFF"/>
                </a:solidFill>
                <a:latin typeface="Futura Bold"/>
              </a:rPr>
              <a:t>Model Evaluation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99659"/>
            <a:chOff x="0" y="0"/>
            <a:chExt cx="4816593" cy="3422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2297"/>
            </a:xfrm>
            <a:custGeom>
              <a:avLst/>
              <a:gdLst/>
              <a:ahLst/>
              <a:cxnLst/>
              <a:rect l="l" t="t" r="r" b="b"/>
              <a:pathLst>
                <a:path w="4816592" h="342297">
                  <a:moveTo>
                    <a:pt x="0" y="0"/>
                  </a:moveTo>
                  <a:lnTo>
                    <a:pt x="4816592" y="0"/>
                  </a:lnTo>
                  <a:lnTo>
                    <a:pt x="4816592" y="342297"/>
                  </a:lnTo>
                  <a:lnTo>
                    <a:pt x="0" y="342297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89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1490" y="1510965"/>
            <a:ext cx="7417849" cy="4221397"/>
          </a:xfrm>
          <a:custGeom>
            <a:avLst/>
            <a:gdLst/>
            <a:ahLst/>
            <a:cxnLst/>
            <a:rect l="l" t="t" r="r" b="b"/>
            <a:pathLst>
              <a:path w="7417849" h="4221397">
                <a:moveTo>
                  <a:pt x="0" y="0"/>
                </a:moveTo>
                <a:lnTo>
                  <a:pt x="7417848" y="0"/>
                </a:lnTo>
                <a:lnTo>
                  <a:pt x="7417848" y="4221397"/>
                </a:lnTo>
                <a:lnTo>
                  <a:pt x="0" y="4221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5" b="-4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186385" y="1522926"/>
            <a:ext cx="7429107" cy="4209436"/>
          </a:xfrm>
          <a:custGeom>
            <a:avLst/>
            <a:gdLst/>
            <a:ahLst/>
            <a:cxnLst/>
            <a:rect l="l" t="t" r="r" b="b"/>
            <a:pathLst>
              <a:path w="7429107" h="4209436">
                <a:moveTo>
                  <a:pt x="0" y="0"/>
                </a:moveTo>
                <a:lnTo>
                  <a:pt x="7429108" y="0"/>
                </a:lnTo>
                <a:lnTo>
                  <a:pt x="7429108" y="4209436"/>
                </a:lnTo>
                <a:lnTo>
                  <a:pt x="0" y="4209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5" b="-4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968456" y="202616"/>
            <a:ext cx="2201765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47"/>
              </a:lnSpc>
              <a:spcBef>
                <a:spcPct val="0"/>
              </a:spcBef>
            </a:pPr>
            <a:r>
              <a:rPr lang="en-US" sz="4248" dirty="0">
                <a:solidFill>
                  <a:srgbClr val="FFFFFF"/>
                </a:solidFill>
                <a:latin typeface="Futura Bold"/>
              </a:rPr>
              <a:t>Results</a:t>
            </a:r>
          </a:p>
        </p:txBody>
      </p:sp>
      <p:sp>
        <p:nvSpPr>
          <p:cNvPr id="8" name="Freeform 8"/>
          <p:cNvSpPr/>
          <p:nvPr/>
        </p:nvSpPr>
        <p:spPr>
          <a:xfrm>
            <a:off x="1682346" y="5879352"/>
            <a:ext cx="7356135" cy="4205032"/>
          </a:xfrm>
          <a:custGeom>
            <a:avLst/>
            <a:gdLst/>
            <a:ahLst/>
            <a:cxnLst/>
            <a:rect l="l" t="t" r="r" b="b"/>
            <a:pathLst>
              <a:path w="7356135" h="4205032">
                <a:moveTo>
                  <a:pt x="0" y="0"/>
                </a:moveTo>
                <a:lnTo>
                  <a:pt x="7356136" y="0"/>
                </a:lnTo>
                <a:lnTo>
                  <a:pt x="7356136" y="4205032"/>
                </a:lnTo>
                <a:lnTo>
                  <a:pt x="0" y="4205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214714" y="5879352"/>
            <a:ext cx="7400779" cy="4205032"/>
          </a:xfrm>
          <a:custGeom>
            <a:avLst/>
            <a:gdLst/>
            <a:ahLst/>
            <a:cxnLst/>
            <a:rect l="l" t="t" r="r" b="b"/>
            <a:pathLst>
              <a:path w="7400779" h="4205032">
                <a:moveTo>
                  <a:pt x="0" y="0"/>
                </a:moveTo>
                <a:lnTo>
                  <a:pt x="7400779" y="0"/>
                </a:lnTo>
                <a:lnTo>
                  <a:pt x="7400779" y="4205032"/>
                </a:lnTo>
                <a:lnTo>
                  <a:pt x="0" y="42050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4" t="-62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99659"/>
            <a:chOff x="0" y="0"/>
            <a:chExt cx="4816593" cy="3422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2297"/>
            </a:xfrm>
            <a:custGeom>
              <a:avLst/>
              <a:gdLst/>
              <a:ahLst/>
              <a:cxnLst/>
              <a:rect l="l" t="t" r="r" b="b"/>
              <a:pathLst>
                <a:path w="4816592" h="342297">
                  <a:moveTo>
                    <a:pt x="0" y="0"/>
                  </a:moveTo>
                  <a:lnTo>
                    <a:pt x="4816592" y="0"/>
                  </a:lnTo>
                  <a:lnTo>
                    <a:pt x="4816592" y="342297"/>
                  </a:lnTo>
                  <a:lnTo>
                    <a:pt x="0" y="342297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89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44000" y="3190875"/>
            <a:ext cx="5925209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24/7 Support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Futura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Stress Reduction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Futura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Lifestyle improvements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Futura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Anonymous Communication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70611" y="296623"/>
            <a:ext cx="3946773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47"/>
              </a:lnSpc>
              <a:spcBef>
                <a:spcPct val="0"/>
              </a:spcBef>
            </a:pPr>
            <a:r>
              <a:rPr lang="en-US" sz="4248" dirty="0">
                <a:solidFill>
                  <a:srgbClr val="FFFFFF"/>
                </a:solidFill>
                <a:latin typeface="Futura Bold"/>
              </a:rPr>
              <a:t>Applications</a:t>
            </a:r>
          </a:p>
        </p:txBody>
      </p:sp>
      <p:sp>
        <p:nvSpPr>
          <p:cNvPr id="7" name="Freeform 7"/>
          <p:cNvSpPr/>
          <p:nvPr/>
        </p:nvSpPr>
        <p:spPr>
          <a:xfrm>
            <a:off x="2441746" y="2979541"/>
            <a:ext cx="4470989" cy="4327917"/>
          </a:xfrm>
          <a:custGeom>
            <a:avLst/>
            <a:gdLst/>
            <a:ahLst/>
            <a:cxnLst/>
            <a:rect l="l" t="t" r="r" b="b"/>
            <a:pathLst>
              <a:path w="4470989" h="4327917">
                <a:moveTo>
                  <a:pt x="0" y="0"/>
                </a:moveTo>
                <a:lnTo>
                  <a:pt x="4470989" y="0"/>
                </a:lnTo>
                <a:lnTo>
                  <a:pt x="4470989" y="4327918"/>
                </a:lnTo>
                <a:lnTo>
                  <a:pt x="0" y="4327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99659"/>
            <a:chOff x="0" y="0"/>
            <a:chExt cx="4816593" cy="3422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2297"/>
            </a:xfrm>
            <a:custGeom>
              <a:avLst/>
              <a:gdLst/>
              <a:ahLst/>
              <a:cxnLst/>
              <a:rect l="l" t="t" r="r" b="b"/>
              <a:pathLst>
                <a:path w="4816592" h="342297">
                  <a:moveTo>
                    <a:pt x="0" y="0"/>
                  </a:moveTo>
                  <a:lnTo>
                    <a:pt x="4816592" y="0"/>
                  </a:lnTo>
                  <a:lnTo>
                    <a:pt x="4816592" y="342297"/>
                  </a:lnTo>
                  <a:lnTo>
                    <a:pt x="0" y="342297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89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536431" y="206210"/>
            <a:ext cx="3215134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47"/>
              </a:lnSpc>
              <a:spcBef>
                <a:spcPct val="0"/>
              </a:spcBef>
            </a:pPr>
            <a:r>
              <a:rPr lang="en-US" sz="4248" dirty="0">
                <a:solidFill>
                  <a:srgbClr val="FFFFFF"/>
                </a:solidFill>
                <a:latin typeface="Futura Bold"/>
              </a:rPr>
              <a:t>Limitations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70559"/>
            <a:ext cx="6009233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Medication concerns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Futura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Cross conversation challenge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Futura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Ending conversations with “Bye”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Futura"/>
            </a:endParaRPr>
          </a:p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Limited length of conversations</a:t>
            </a:r>
          </a:p>
        </p:txBody>
      </p:sp>
      <p:sp>
        <p:nvSpPr>
          <p:cNvPr id="7" name="Freeform 7"/>
          <p:cNvSpPr/>
          <p:nvPr/>
        </p:nvSpPr>
        <p:spPr>
          <a:xfrm>
            <a:off x="10588005" y="2419149"/>
            <a:ext cx="5053814" cy="6479249"/>
          </a:xfrm>
          <a:custGeom>
            <a:avLst/>
            <a:gdLst/>
            <a:ahLst/>
            <a:cxnLst/>
            <a:rect l="l" t="t" r="r" b="b"/>
            <a:pathLst>
              <a:path w="5053814" h="6479249">
                <a:moveTo>
                  <a:pt x="0" y="0"/>
                </a:moveTo>
                <a:lnTo>
                  <a:pt x="5053815" y="0"/>
                </a:lnTo>
                <a:lnTo>
                  <a:pt x="5053815" y="6479249"/>
                </a:lnTo>
                <a:lnTo>
                  <a:pt x="0" y="647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1317552" y="3274211"/>
            <a:ext cx="3594720" cy="1558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7"/>
              </a:lnSpc>
            </a:pPr>
            <a:r>
              <a:rPr lang="en-US" sz="4248">
                <a:solidFill>
                  <a:srgbClr val="000000"/>
                </a:solidFill>
                <a:latin typeface="Futura"/>
              </a:rPr>
              <a:t>What could be</a:t>
            </a:r>
          </a:p>
          <a:p>
            <a:pPr algn="ctr">
              <a:lnSpc>
                <a:spcPts val="5947"/>
              </a:lnSpc>
              <a:spcBef>
                <a:spcPct val="0"/>
              </a:spcBef>
            </a:pPr>
            <a:r>
              <a:rPr lang="en-US" sz="4248">
                <a:solidFill>
                  <a:srgbClr val="000000"/>
                </a:solidFill>
                <a:latin typeface="Futura"/>
              </a:rPr>
              <a:t>the challenges?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99659"/>
            <a:chOff x="0" y="0"/>
            <a:chExt cx="4816593" cy="3422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2297"/>
            </a:xfrm>
            <a:custGeom>
              <a:avLst/>
              <a:gdLst/>
              <a:ahLst/>
              <a:cxnLst/>
              <a:rect l="l" t="t" r="r" b="b"/>
              <a:pathLst>
                <a:path w="4816592" h="342297">
                  <a:moveTo>
                    <a:pt x="0" y="0"/>
                  </a:moveTo>
                  <a:lnTo>
                    <a:pt x="4816592" y="0"/>
                  </a:lnTo>
                  <a:lnTo>
                    <a:pt x="4816592" y="342297"/>
                  </a:lnTo>
                  <a:lnTo>
                    <a:pt x="0" y="342297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89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73521" y="206210"/>
            <a:ext cx="8413924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47"/>
              </a:lnSpc>
              <a:spcBef>
                <a:spcPct val="0"/>
              </a:spcBef>
            </a:pPr>
            <a:r>
              <a:rPr lang="en-US" sz="4248" dirty="0">
                <a:solidFill>
                  <a:srgbClr val="FFFFFF"/>
                </a:solidFill>
                <a:latin typeface="Futura Bold"/>
              </a:rPr>
              <a:t>Conclusion and Future 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9499" y="2017641"/>
            <a:ext cx="8344501" cy="751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Creation and assessment of the Virtual Psychiatrist chatbot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Futura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Provide accessible and immediate support for individuals with mental health concerns. 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Futura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Use contextually relevant datasets, the chatbot demonstrates linguistic coherence, relevance, and semantic understanding 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Futura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Evaluation metrics such as BLEU, ROUGE, and DistilBERT Cosine Similarity used for testing and evaluation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Futur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20165" y="2017641"/>
            <a:ext cx="6559271" cy="644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Future improvements include continuous refinement of training data and algorithms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Futura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Overcome the current limitation of 1024 text size of the conversation, cross conversational challenge 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Futura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Integrating multimodal input and output modalities, including voice recognition and facial expression analysis.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99659"/>
            <a:chOff x="0" y="0"/>
            <a:chExt cx="4816593" cy="3422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2297"/>
            </a:xfrm>
            <a:custGeom>
              <a:avLst/>
              <a:gdLst/>
              <a:ahLst/>
              <a:cxnLst/>
              <a:rect l="l" t="t" r="r" b="b"/>
              <a:pathLst>
                <a:path w="4816592" h="342297">
                  <a:moveTo>
                    <a:pt x="0" y="0"/>
                  </a:moveTo>
                  <a:lnTo>
                    <a:pt x="4816592" y="0"/>
                  </a:lnTo>
                  <a:lnTo>
                    <a:pt x="4816592" y="342297"/>
                  </a:lnTo>
                  <a:lnTo>
                    <a:pt x="0" y="342297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89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510028" y="206210"/>
            <a:ext cx="3267940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47"/>
              </a:lnSpc>
              <a:spcBef>
                <a:spcPct val="0"/>
              </a:spcBef>
            </a:pPr>
            <a:r>
              <a:rPr lang="en-US" sz="4248" dirty="0">
                <a:solidFill>
                  <a:srgbClr val="FFFFFF"/>
                </a:solidFill>
                <a:latin typeface="Futura Bold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57375"/>
            <a:ext cx="15988065" cy="644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Santhosh, S. (2023, April 17). Understanding BLEU and ROUGE score for NLP evaluation. Medium. https://medium.com/@sthanikamsanthosh1994/understanding-bleu-and-rouge-score-for-nlp-evaluation-1ab334ecadcb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sentence-transformers/distilbert-base-nli-mean-tokens · Hugging Face. (n.d.). </a:t>
            </a:r>
            <a:r>
              <a:rPr lang="en-US" sz="3000" u="sng">
                <a:solidFill>
                  <a:srgbClr val="000000"/>
                </a:solidFill>
                <a:latin typeface="Futura"/>
                <a:hlinkClick r:id="rId2" tooltip="https://huggingface.co/sentence-transformers/distilbert-base-nli-mean-tokens"/>
              </a:rPr>
              <a:t>https://huggingface.co/sentence-transformers/distilbert-base-nli-mean-tokens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dslim/distilbert-NER · Hugging Face. (2001, January 18). </a:t>
            </a:r>
            <a:r>
              <a:rPr lang="en-US" sz="3000" u="sng">
                <a:solidFill>
                  <a:srgbClr val="000000"/>
                </a:solidFill>
                <a:latin typeface="Futura"/>
                <a:hlinkClick r:id="rId3" tooltip="https://huggingface.co/dslim/distilbert-NER"/>
              </a:rPr>
              <a:t>https://huggingface.co/dslim/distilbert-NER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jerryjalapeno/nart-100k-synthetic · Datasets at Hugging Face. (2001, February 20). </a:t>
            </a:r>
            <a:r>
              <a:rPr lang="en-US" sz="3000" u="sng">
                <a:solidFill>
                  <a:srgbClr val="000000"/>
                </a:solidFill>
                <a:latin typeface="Futura"/>
                <a:hlinkClick r:id="rId4" tooltip="https://huggingface.co/datasets/jerryjalapeno/nart-100k-synthetic"/>
              </a:rPr>
              <a:t>https://huggingface.co/datasets/jerryjalapeno/nart-100k-synthetic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alexandreteles/mental-health-conversational-data · Datasets at Hugging Face. (2023, September 27). </a:t>
            </a:r>
            <a:r>
              <a:rPr lang="en-US" sz="3000" u="sng">
                <a:solidFill>
                  <a:srgbClr val="000000"/>
                </a:solidFill>
                <a:latin typeface="Futura"/>
                <a:hlinkClick r:id="rId5" tooltip="https://huggingface.co/datasets/alexandreteles/mental-health-conversational-data"/>
              </a:rPr>
              <a:t>https://huggingface.co/datasets/alexandreteles/mental-health-conversational-data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99659"/>
            <a:chOff x="0" y="0"/>
            <a:chExt cx="4816593" cy="3422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2297"/>
            </a:xfrm>
            <a:custGeom>
              <a:avLst/>
              <a:gdLst/>
              <a:ahLst/>
              <a:cxnLst/>
              <a:rect l="l" t="t" r="r" b="b"/>
              <a:pathLst>
                <a:path w="4816592" h="342297">
                  <a:moveTo>
                    <a:pt x="0" y="0"/>
                  </a:moveTo>
                  <a:lnTo>
                    <a:pt x="4816592" y="0"/>
                  </a:lnTo>
                  <a:lnTo>
                    <a:pt x="4816592" y="342297"/>
                  </a:lnTo>
                  <a:lnTo>
                    <a:pt x="0" y="342297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89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191554" y="206210"/>
            <a:ext cx="3299073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47"/>
              </a:lnSpc>
              <a:spcBef>
                <a:spcPct val="0"/>
              </a:spcBef>
            </a:pPr>
            <a:r>
              <a:rPr lang="en-US" sz="4248" dirty="0">
                <a:solidFill>
                  <a:srgbClr val="FFFFFF"/>
                </a:solidFill>
                <a:latin typeface="Futura Bold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7059" y="1654143"/>
            <a:ext cx="15988065" cy="591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Amod/mental_health_counseling_conversations · Datasets at Hugging Face. (2001, March 4). </a:t>
            </a:r>
            <a:r>
              <a:rPr lang="en-US" sz="3000" u="sng">
                <a:solidFill>
                  <a:srgbClr val="000000"/>
                </a:solidFill>
                <a:latin typeface="Futura"/>
                <a:hlinkClick r:id="rId2" tooltip="https://huggingface.co/datasets/Amod/mental_health_counseling_conversations"/>
              </a:rPr>
              <a:t>https://huggingface.co/datasets/Amod/mental_health_counseling_conversations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Riyazmk/mentalhealth · Datasets at Hugging Face. (n.d.). </a:t>
            </a:r>
            <a:r>
              <a:rPr lang="en-US" sz="3000" u="sng">
                <a:solidFill>
                  <a:srgbClr val="000000"/>
                </a:solidFill>
                <a:latin typeface="Futura"/>
                <a:hlinkClick r:id="rId3" tooltip="https://huggingface.co/datasets/Riyazmk/mentalhealth"/>
              </a:rPr>
              <a:t>https://huggingface.co/datasets/Riyazmk/mentalhealth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mpingale/mental-health-chat-dataset · Datasets at Hugging Face. (n.d.). </a:t>
            </a:r>
            <a:r>
              <a:rPr lang="en-US" sz="3000" u="sng">
                <a:solidFill>
                  <a:srgbClr val="000000"/>
                </a:solidFill>
                <a:latin typeface="Futura"/>
                <a:hlinkClick r:id="rId4" tooltip="https://huggingface.co/datasets/mpingale/mental-health-chat-dataset"/>
              </a:rPr>
              <a:t>https://huggingface.co/datasets/mpingale/mental-health-chat-dataset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jkhedri/psychology-dataset · Datasets at Hugging Face. (2023, October 6). </a:t>
            </a:r>
            <a:r>
              <a:rPr lang="en-US" sz="3000" u="sng">
                <a:solidFill>
                  <a:srgbClr val="000000"/>
                </a:solidFill>
                <a:latin typeface="Futura"/>
                <a:hlinkClick r:id="rId5" tooltip="https://huggingface.co/datasets/jkhedri/psychology-dataset"/>
              </a:rPr>
              <a:t>https://huggingface.co/datasets/jkhedri/psychology-dataset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Papers with Code - PsyQA Dataset. (n.d.). </a:t>
            </a:r>
            <a:r>
              <a:rPr lang="en-US" sz="3000" u="sng">
                <a:solidFill>
                  <a:srgbClr val="000000"/>
                </a:solidFill>
                <a:latin typeface="Futura"/>
                <a:hlinkClick r:id="rId6" tooltip="https://paperswithcode.com/dataset/psyqa"/>
              </a:rPr>
              <a:t>https://paperswithcode.com/dataset/psyqa</a:t>
            </a:r>
            <a:r>
              <a:rPr lang="en-US" sz="3000">
                <a:solidFill>
                  <a:srgbClr val="000000"/>
                </a:solidFill>
                <a:latin typeface="Futura"/>
              </a:rPr>
              <a:t> 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EmoCareAI/Psych8k · Datasets at Hugging Face. (n.d.). </a:t>
            </a:r>
            <a:r>
              <a:rPr lang="en-US" sz="3000" u="sng">
                <a:solidFill>
                  <a:srgbClr val="000000"/>
                </a:solidFill>
                <a:latin typeface="Futura"/>
                <a:hlinkClick r:id="rId7" tooltip="https://huggingface.co/datasets/EmoCareAI/Psych8k"/>
              </a:rPr>
              <a:t>https://huggingface.co/datasets/EmoCareAI/Psych8k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99659"/>
            <a:chOff x="0" y="0"/>
            <a:chExt cx="4816593" cy="3422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2297"/>
            </a:xfrm>
            <a:custGeom>
              <a:avLst/>
              <a:gdLst/>
              <a:ahLst/>
              <a:cxnLst/>
              <a:rect l="l" t="t" r="r" b="b"/>
              <a:pathLst>
                <a:path w="4816592" h="342297">
                  <a:moveTo>
                    <a:pt x="0" y="0"/>
                  </a:moveTo>
                  <a:lnTo>
                    <a:pt x="4816592" y="0"/>
                  </a:lnTo>
                  <a:lnTo>
                    <a:pt x="4816592" y="342297"/>
                  </a:lnTo>
                  <a:lnTo>
                    <a:pt x="0" y="342297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89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7077" y="3317463"/>
            <a:ext cx="5158258" cy="4993194"/>
          </a:xfrm>
          <a:custGeom>
            <a:avLst/>
            <a:gdLst/>
            <a:ahLst/>
            <a:cxnLst/>
            <a:rect l="l" t="t" r="r" b="b"/>
            <a:pathLst>
              <a:path w="5158258" h="4993194">
                <a:moveTo>
                  <a:pt x="0" y="0"/>
                </a:moveTo>
                <a:lnTo>
                  <a:pt x="5158258" y="0"/>
                </a:lnTo>
                <a:lnTo>
                  <a:pt x="5158258" y="4993194"/>
                </a:lnTo>
                <a:lnTo>
                  <a:pt x="0" y="4993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808228" y="206210"/>
            <a:ext cx="2671539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47"/>
              </a:lnSpc>
              <a:spcBef>
                <a:spcPct val="0"/>
              </a:spcBef>
            </a:pPr>
            <a:r>
              <a:rPr lang="en-US" sz="4248" dirty="0">
                <a:solidFill>
                  <a:srgbClr val="FFFFFF"/>
                </a:solidFill>
                <a:latin typeface="Futura Bold"/>
              </a:rPr>
              <a:t>Outline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15300" y="1945958"/>
            <a:ext cx="9144000" cy="760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3" lvl="1" indent="-356237" algn="just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Futura Bold"/>
              </a:rPr>
              <a:t>Introduction</a:t>
            </a:r>
          </a:p>
          <a:p>
            <a:pPr marL="712473" lvl="1" indent="-356237" algn="just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Futura Bold"/>
              </a:rPr>
              <a:t>Datasets Details</a:t>
            </a:r>
          </a:p>
          <a:p>
            <a:pPr marL="712473" lvl="1" indent="-356237" algn="just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Futura Bold"/>
              </a:rPr>
              <a:t>Technologies</a:t>
            </a:r>
          </a:p>
          <a:p>
            <a:pPr marL="712473" lvl="1" indent="-356237" algn="just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Futura Bold"/>
              </a:rPr>
              <a:t>Approaches</a:t>
            </a:r>
          </a:p>
          <a:p>
            <a:pPr marL="712473" lvl="1" indent="-356237" algn="just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Futura Bold"/>
              </a:rPr>
              <a:t>Data Preprocessing</a:t>
            </a:r>
          </a:p>
          <a:p>
            <a:pPr marL="712473" lvl="1" indent="-356237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Futura Bold"/>
              </a:rPr>
              <a:t>Data Exploration and Visualization</a:t>
            </a:r>
          </a:p>
          <a:p>
            <a:pPr marL="712473" lvl="1" indent="-356237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Futura Bold"/>
              </a:rPr>
              <a:t>Methods Used</a:t>
            </a:r>
          </a:p>
          <a:p>
            <a:pPr marL="712473" lvl="1" indent="-356237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Futura Bold"/>
              </a:rPr>
              <a:t>Model Evaluation</a:t>
            </a:r>
          </a:p>
          <a:p>
            <a:pPr marL="712473" lvl="1" indent="-356237" algn="just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Futura Bold"/>
              </a:rPr>
              <a:t>Result</a:t>
            </a:r>
          </a:p>
          <a:p>
            <a:pPr marL="712473" lvl="1" indent="-356237" algn="just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Futura Bold"/>
              </a:rPr>
              <a:t>Limitations</a:t>
            </a:r>
          </a:p>
          <a:p>
            <a:pPr marL="712473" lvl="1" indent="-356237" algn="just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Futura Bold"/>
              </a:rPr>
              <a:t>Application</a:t>
            </a:r>
          </a:p>
          <a:p>
            <a:pPr marL="712473" lvl="1" indent="-356237" algn="just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Futura Bold"/>
              </a:rPr>
              <a:t>Conclusion and Future Work</a:t>
            </a:r>
          </a:p>
          <a:p>
            <a:pPr marL="712473" lvl="1" indent="-356237" algn="just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Futura Bold"/>
              </a:rPr>
              <a:t>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34942"/>
            <a:ext cx="16230600" cy="6836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25"/>
              </a:lnSpc>
            </a:pPr>
            <a:endParaRPr/>
          </a:p>
          <a:p>
            <a:pPr algn="just">
              <a:lnSpc>
                <a:spcPts val="3825"/>
              </a:lnSpc>
            </a:pPr>
            <a:endParaRPr/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"Harmony" is designed to provide support for coping mechanisms, stress, anxiety, and depression therapies, as well as acting as a point of contact for emergency support and mental health services.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Futura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The chatbot provides easy and immediate access to mental health support, reaching individuals who may lack resources or face barriers to traditional care.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Futura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Offering a private and non-judgmental platform, the chatbot encourages more people to seek help for mental health issues, helping to break down the stigma associated with these discussions.</a:t>
            </a:r>
          </a:p>
          <a:p>
            <a:pPr algn="just">
              <a:lnSpc>
                <a:spcPts val="3825"/>
              </a:lnSpc>
            </a:pPr>
            <a:endParaRPr lang="en-US" sz="3000">
              <a:solidFill>
                <a:srgbClr val="000000"/>
              </a:solidFill>
              <a:latin typeface="Futura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299659"/>
            <a:chOff x="0" y="0"/>
            <a:chExt cx="4816593" cy="3422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342297"/>
            </a:xfrm>
            <a:custGeom>
              <a:avLst/>
              <a:gdLst/>
              <a:ahLst/>
              <a:cxnLst/>
              <a:rect l="l" t="t" r="r" b="b"/>
              <a:pathLst>
                <a:path w="4816592" h="342297">
                  <a:moveTo>
                    <a:pt x="0" y="0"/>
                  </a:moveTo>
                  <a:lnTo>
                    <a:pt x="4816592" y="0"/>
                  </a:lnTo>
                  <a:lnTo>
                    <a:pt x="4816592" y="342297"/>
                  </a:lnTo>
                  <a:lnTo>
                    <a:pt x="0" y="342297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389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234310" y="206210"/>
            <a:ext cx="3819376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47"/>
              </a:lnSpc>
              <a:spcBef>
                <a:spcPct val="0"/>
              </a:spcBef>
            </a:pPr>
            <a:r>
              <a:rPr lang="en-US" sz="4248" dirty="0">
                <a:solidFill>
                  <a:srgbClr val="FFFFFF"/>
                </a:solidFill>
                <a:latin typeface="Futura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99659"/>
            <a:chOff x="0" y="0"/>
            <a:chExt cx="4816593" cy="3422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2297"/>
            </a:xfrm>
            <a:custGeom>
              <a:avLst/>
              <a:gdLst/>
              <a:ahLst/>
              <a:cxnLst/>
              <a:rect l="l" t="t" r="r" b="b"/>
              <a:pathLst>
                <a:path w="4816592" h="342297">
                  <a:moveTo>
                    <a:pt x="0" y="0"/>
                  </a:moveTo>
                  <a:lnTo>
                    <a:pt x="4816592" y="0"/>
                  </a:lnTo>
                  <a:lnTo>
                    <a:pt x="4816592" y="342297"/>
                  </a:lnTo>
                  <a:lnTo>
                    <a:pt x="0" y="342297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89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97276" y="3067231"/>
            <a:ext cx="7447076" cy="5393910"/>
          </a:xfrm>
          <a:custGeom>
            <a:avLst/>
            <a:gdLst/>
            <a:ahLst/>
            <a:cxnLst/>
            <a:rect l="l" t="t" r="r" b="b"/>
            <a:pathLst>
              <a:path w="7447076" h="5393910">
                <a:moveTo>
                  <a:pt x="0" y="0"/>
                </a:moveTo>
                <a:lnTo>
                  <a:pt x="7447076" y="0"/>
                </a:lnTo>
                <a:lnTo>
                  <a:pt x="7447076" y="5393910"/>
                </a:lnTo>
                <a:lnTo>
                  <a:pt x="0" y="539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948327" y="3067231"/>
            <a:ext cx="8614635" cy="5327259"/>
          </a:xfrm>
          <a:custGeom>
            <a:avLst/>
            <a:gdLst/>
            <a:ahLst/>
            <a:cxnLst/>
            <a:rect l="l" t="t" r="r" b="b"/>
            <a:pathLst>
              <a:path w="8614635" h="5327259">
                <a:moveTo>
                  <a:pt x="0" y="0"/>
                </a:moveTo>
                <a:lnTo>
                  <a:pt x="8614634" y="0"/>
                </a:lnTo>
                <a:lnTo>
                  <a:pt x="8614634" y="5327260"/>
                </a:lnTo>
                <a:lnTo>
                  <a:pt x="0" y="5327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90" b="-6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660888" y="206210"/>
            <a:ext cx="2966219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47"/>
              </a:lnSpc>
              <a:spcBef>
                <a:spcPct val="0"/>
              </a:spcBef>
            </a:pPr>
            <a:r>
              <a:rPr lang="en-US" sz="4248" dirty="0">
                <a:solidFill>
                  <a:srgbClr val="FFFFFF"/>
                </a:solidFill>
                <a:latin typeface="Futura Bold"/>
              </a:rPr>
              <a:t>Datasets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99659"/>
            <a:chOff x="0" y="0"/>
            <a:chExt cx="4816593" cy="3422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2297"/>
            </a:xfrm>
            <a:custGeom>
              <a:avLst/>
              <a:gdLst/>
              <a:ahLst/>
              <a:cxnLst/>
              <a:rect l="l" t="t" r="r" b="b"/>
              <a:pathLst>
                <a:path w="4816592" h="342297">
                  <a:moveTo>
                    <a:pt x="0" y="0"/>
                  </a:moveTo>
                  <a:lnTo>
                    <a:pt x="4816592" y="0"/>
                  </a:lnTo>
                  <a:lnTo>
                    <a:pt x="4816592" y="342297"/>
                  </a:lnTo>
                  <a:lnTo>
                    <a:pt x="0" y="342297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89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42108" y="3383363"/>
            <a:ext cx="3178461" cy="3520273"/>
          </a:xfrm>
          <a:custGeom>
            <a:avLst/>
            <a:gdLst/>
            <a:ahLst/>
            <a:cxnLst/>
            <a:rect l="l" t="t" r="r" b="b"/>
            <a:pathLst>
              <a:path w="3178461" h="3520273">
                <a:moveTo>
                  <a:pt x="0" y="0"/>
                </a:moveTo>
                <a:lnTo>
                  <a:pt x="3178461" y="0"/>
                </a:lnTo>
                <a:lnTo>
                  <a:pt x="3178461" y="3520274"/>
                </a:lnTo>
                <a:lnTo>
                  <a:pt x="0" y="3520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006895" y="2196465"/>
            <a:ext cx="10372691" cy="698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utura Bold"/>
              </a:rPr>
              <a:t>human:</a:t>
            </a:r>
            <a:r>
              <a:rPr lang="en-US" sz="3000">
                <a:solidFill>
                  <a:srgbClr val="000000"/>
                </a:solidFill>
                <a:latin typeface="Futura"/>
              </a:rPr>
              <a:t> hey there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utura Bold"/>
              </a:rPr>
              <a:t>gpt:</a:t>
            </a:r>
            <a:r>
              <a:rPr lang="en-US" sz="3000">
                <a:solidFill>
                  <a:srgbClr val="000000"/>
                </a:solidFill>
                <a:latin typeface="Futura"/>
              </a:rPr>
              <a:t> hi there. what brings you here today?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utura Bold"/>
              </a:rPr>
              <a:t>human:</a:t>
            </a:r>
            <a:r>
              <a:rPr lang="en-US" sz="3000">
                <a:solidFill>
                  <a:srgbClr val="000000"/>
                </a:solidFill>
                <a:latin typeface="Futura"/>
              </a:rPr>
              <a:t> i'm feeling extremely upset today. it's so hard to trust in myself.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utura Bold"/>
              </a:rPr>
              <a:t>gpt:</a:t>
            </a:r>
            <a:r>
              <a:rPr lang="en-US" sz="3000">
                <a:solidFill>
                  <a:srgbClr val="000000"/>
                </a:solidFill>
                <a:latin typeface="Futura"/>
              </a:rPr>
              <a:t> i'm here for you. can you tell me more about what's causing you to feel upset and why it's difficult to trust yourself?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utura Bold"/>
              </a:rPr>
              <a:t>human: </a:t>
            </a:r>
            <a:r>
              <a:rPr lang="en-US" sz="3000">
                <a:solidFill>
                  <a:srgbClr val="000000"/>
                </a:solidFill>
                <a:latin typeface="Futura"/>
              </a:rPr>
              <a:t>i constantly doubt my abilities and feel like i'm never good enough. it's hard to have confidence in my decisions when i'm afraid of making mistakes.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utura Bold"/>
              </a:rPr>
              <a:t>gpt:</a:t>
            </a:r>
            <a:r>
              <a:rPr lang="en-US" sz="3000">
                <a:solidFill>
                  <a:srgbClr val="000000"/>
                </a:solidFill>
                <a:latin typeface="Futura"/>
              </a:rPr>
              <a:t> it sounds like self-esteem is a major issue for you. can you recall any specific experiences or moments that have contributed to this lack of trust in yourself?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04778" y="206210"/>
            <a:ext cx="8078440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47"/>
              </a:lnSpc>
              <a:spcBef>
                <a:spcPct val="0"/>
              </a:spcBef>
            </a:pPr>
            <a:r>
              <a:rPr lang="en-US" sz="4248" dirty="0">
                <a:solidFill>
                  <a:srgbClr val="FFFFFF"/>
                </a:solidFill>
                <a:latin typeface="Futura Bold"/>
              </a:rPr>
              <a:t>Merged Format of Dataset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037" y="0"/>
            <a:ext cx="18288000" cy="1299659"/>
            <a:chOff x="0" y="0"/>
            <a:chExt cx="4816593" cy="3422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2297"/>
            </a:xfrm>
            <a:custGeom>
              <a:avLst/>
              <a:gdLst/>
              <a:ahLst/>
              <a:cxnLst/>
              <a:rect l="l" t="t" r="r" b="b"/>
              <a:pathLst>
                <a:path w="4816592" h="342297">
                  <a:moveTo>
                    <a:pt x="0" y="0"/>
                  </a:moveTo>
                  <a:lnTo>
                    <a:pt x="4816592" y="0"/>
                  </a:lnTo>
                  <a:lnTo>
                    <a:pt x="4816592" y="342297"/>
                  </a:lnTo>
                  <a:lnTo>
                    <a:pt x="0" y="342297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89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74786" y="2852250"/>
            <a:ext cx="4422112" cy="4582499"/>
          </a:xfrm>
          <a:custGeom>
            <a:avLst/>
            <a:gdLst/>
            <a:ahLst/>
            <a:cxnLst/>
            <a:rect l="l" t="t" r="r" b="b"/>
            <a:pathLst>
              <a:path w="4422112" h="4582499">
                <a:moveTo>
                  <a:pt x="0" y="0"/>
                </a:moveTo>
                <a:lnTo>
                  <a:pt x="4422112" y="0"/>
                </a:lnTo>
                <a:lnTo>
                  <a:pt x="4422112" y="4582500"/>
                </a:lnTo>
                <a:lnTo>
                  <a:pt x="0" y="4582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929429" y="296623"/>
            <a:ext cx="4383063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47"/>
              </a:lnSpc>
              <a:spcBef>
                <a:spcPct val="0"/>
              </a:spcBef>
            </a:pPr>
            <a:r>
              <a:rPr lang="en-US" sz="4248" dirty="0">
                <a:solidFill>
                  <a:srgbClr val="FFFFFF"/>
                </a:solidFill>
                <a:latin typeface="Futura Bold"/>
              </a:rPr>
              <a:t>Technologies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3190875"/>
            <a:ext cx="3451074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utura Bold"/>
              </a:rPr>
              <a:t>  Front End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React JS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Tailwind CSS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Particle JS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Futura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utura"/>
              </a:rPr>
              <a:t>  </a:t>
            </a:r>
            <a:r>
              <a:rPr lang="en-US" sz="3000">
                <a:solidFill>
                  <a:srgbClr val="000000"/>
                </a:solidFill>
                <a:latin typeface="Futura Bold"/>
              </a:rPr>
              <a:t>Backend</a:t>
            </a:r>
          </a:p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Fast API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04379" y="3190875"/>
            <a:ext cx="3144441" cy="324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Futura Bold"/>
              </a:rPr>
              <a:t>  Machine Learning</a:t>
            </a:r>
          </a:p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PyTorch</a:t>
            </a:r>
          </a:p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Transformers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Futura"/>
            </a:endParaRP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Futura"/>
              </a:rPr>
              <a:t>  </a:t>
            </a:r>
            <a:r>
              <a:rPr lang="en-US" sz="3000">
                <a:solidFill>
                  <a:srgbClr val="000000"/>
                </a:solidFill>
                <a:latin typeface="Futura Bold"/>
              </a:rPr>
              <a:t>Databases</a:t>
            </a:r>
          </a:p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MongoDB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99659"/>
            <a:chOff x="0" y="0"/>
            <a:chExt cx="4816593" cy="3422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2297"/>
            </a:xfrm>
            <a:custGeom>
              <a:avLst/>
              <a:gdLst/>
              <a:ahLst/>
              <a:cxnLst/>
              <a:rect l="l" t="t" r="r" b="b"/>
              <a:pathLst>
                <a:path w="4816592" h="342297">
                  <a:moveTo>
                    <a:pt x="0" y="0"/>
                  </a:moveTo>
                  <a:lnTo>
                    <a:pt x="4816592" y="0"/>
                  </a:lnTo>
                  <a:lnTo>
                    <a:pt x="4816592" y="342297"/>
                  </a:lnTo>
                  <a:lnTo>
                    <a:pt x="0" y="342297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89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380437" y="3934058"/>
            <a:ext cx="3572971" cy="3357580"/>
          </a:xfrm>
          <a:custGeom>
            <a:avLst/>
            <a:gdLst/>
            <a:ahLst/>
            <a:cxnLst/>
            <a:rect l="l" t="t" r="r" b="b"/>
            <a:pathLst>
              <a:path w="3572971" h="3357580">
                <a:moveTo>
                  <a:pt x="0" y="0"/>
                </a:moveTo>
                <a:lnTo>
                  <a:pt x="3572971" y="0"/>
                </a:lnTo>
                <a:lnTo>
                  <a:pt x="3572971" y="3357580"/>
                </a:lnTo>
                <a:lnTo>
                  <a:pt x="0" y="3357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14369195" y="6374876"/>
            <a:ext cx="2850055" cy="2916792"/>
          </a:xfrm>
          <a:custGeom>
            <a:avLst/>
            <a:gdLst/>
            <a:ahLst/>
            <a:cxnLst/>
            <a:rect l="l" t="t" r="r" b="b"/>
            <a:pathLst>
              <a:path w="2850055" h="2916792">
                <a:moveTo>
                  <a:pt x="0" y="0"/>
                </a:moveTo>
                <a:lnTo>
                  <a:pt x="2850055" y="0"/>
                </a:lnTo>
                <a:lnTo>
                  <a:pt x="2850055" y="2916792"/>
                </a:lnTo>
                <a:lnTo>
                  <a:pt x="0" y="2916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000463" y="206210"/>
            <a:ext cx="4287069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947"/>
              </a:lnSpc>
              <a:spcBef>
                <a:spcPct val="0"/>
              </a:spcBef>
            </a:pPr>
            <a:r>
              <a:rPr lang="en-US" sz="4248" u="none" strike="noStrike" dirty="0">
                <a:solidFill>
                  <a:srgbClr val="FFFFFF"/>
                </a:solidFill>
                <a:latin typeface="Futura Bold"/>
              </a:rPr>
              <a:t>Approaches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52531" y="3255711"/>
            <a:ext cx="7094178" cy="431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 Bold"/>
              </a:rPr>
              <a:t>Approach - 1:</a:t>
            </a:r>
            <a:r>
              <a:rPr lang="en-US" sz="3000">
                <a:solidFill>
                  <a:srgbClr val="000000"/>
                </a:solidFill>
                <a:latin typeface="Futura"/>
              </a:rPr>
              <a:t> Implementation of chatbot with Text Generation using books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 Bold"/>
              </a:rPr>
              <a:t>Limitation: </a:t>
            </a:r>
            <a:r>
              <a:rPr lang="en-US" sz="3000">
                <a:solidFill>
                  <a:srgbClr val="000000"/>
                </a:solidFill>
                <a:latin typeface="Futura"/>
              </a:rPr>
              <a:t>Unable to maintain conversation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Futura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 Bold"/>
              </a:rPr>
              <a:t>Approach - 2:</a:t>
            </a:r>
            <a:r>
              <a:rPr lang="en-US" sz="3000">
                <a:solidFill>
                  <a:srgbClr val="000000"/>
                </a:solidFill>
                <a:latin typeface="Futura"/>
              </a:rPr>
              <a:t> Implementation of Chatbot using Conversational data.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99659"/>
            <a:chOff x="0" y="0"/>
            <a:chExt cx="4816593" cy="3422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2297"/>
            </a:xfrm>
            <a:custGeom>
              <a:avLst/>
              <a:gdLst/>
              <a:ahLst/>
              <a:cxnLst/>
              <a:rect l="l" t="t" r="r" b="b"/>
              <a:pathLst>
                <a:path w="4816592" h="342297">
                  <a:moveTo>
                    <a:pt x="0" y="0"/>
                  </a:moveTo>
                  <a:lnTo>
                    <a:pt x="4816592" y="0"/>
                  </a:lnTo>
                  <a:lnTo>
                    <a:pt x="4816592" y="342297"/>
                  </a:lnTo>
                  <a:lnTo>
                    <a:pt x="0" y="342297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89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02479" y="3562850"/>
            <a:ext cx="5159393" cy="3161301"/>
          </a:xfrm>
          <a:custGeom>
            <a:avLst/>
            <a:gdLst/>
            <a:ahLst/>
            <a:cxnLst/>
            <a:rect l="l" t="t" r="r" b="b"/>
            <a:pathLst>
              <a:path w="5159393" h="3161301">
                <a:moveTo>
                  <a:pt x="0" y="0"/>
                </a:moveTo>
                <a:lnTo>
                  <a:pt x="5159393" y="0"/>
                </a:lnTo>
                <a:lnTo>
                  <a:pt x="5159393" y="3161300"/>
                </a:lnTo>
                <a:lnTo>
                  <a:pt x="0" y="3161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775013" y="206210"/>
            <a:ext cx="6737970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47"/>
              </a:lnSpc>
              <a:spcBef>
                <a:spcPct val="0"/>
              </a:spcBef>
            </a:pPr>
            <a:r>
              <a:rPr lang="en-US" sz="4248" dirty="0">
                <a:solidFill>
                  <a:srgbClr val="FFFFFF"/>
                </a:solidFill>
                <a:latin typeface="Futura Bold"/>
              </a:rPr>
              <a:t>Data Preprocessing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76898" y="2689418"/>
            <a:ext cx="8697551" cy="431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 Bold"/>
              </a:rPr>
              <a:t>Named entity removal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To make data anonymous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 Bold"/>
              </a:rPr>
              <a:t>Text translation from Chinese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To have linguistic consistency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 Bold"/>
              </a:rPr>
              <a:t>Enhance conversations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To make it more human like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Futura Bold"/>
              </a:rPr>
              <a:t>Merging conversations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Futura"/>
              </a:rPr>
              <a:t>To have a streamlined format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99659"/>
            <a:chOff x="0" y="0"/>
            <a:chExt cx="4816593" cy="3422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42297"/>
            </a:xfrm>
            <a:custGeom>
              <a:avLst/>
              <a:gdLst/>
              <a:ahLst/>
              <a:cxnLst/>
              <a:rect l="l" t="t" r="r" b="b"/>
              <a:pathLst>
                <a:path w="4816592" h="342297">
                  <a:moveTo>
                    <a:pt x="0" y="0"/>
                  </a:moveTo>
                  <a:lnTo>
                    <a:pt x="4816592" y="0"/>
                  </a:lnTo>
                  <a:lnTo>
                    <a:pt x="4816592" y="342297"/>
                  </a:lnTo>
                  <a:lnTo>
                    <a:pt x="0" y="342297"/>
                  </a:lnTo>
                  <a:close/>
                </a:path>
              </a:pathLst>
            </a:custGeom>
            <a:solidFill>
              <a:srgbClr val="0089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389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729047"/>
            <a:ext cx="7357566" cy="4914191"/>
          </a:xfrm>
          <a:custGeom>
            <a:avLst/>
            <a:gdLst/>
            <a:ahLst/>
            <a:cxnLst/>
            <a:rect l="l" t="t" r="r" b="b"/>
            <a:pathLst>
              <a:path w="7357566" h="4914191">
                <a:moveTo>
                  <a:pt x="0" y="0"/>
                </a:moveTo>
                <a:lnTo>
                  <a:pt x="7357566" y="0"/>
                </a:lnTo>
                <a:lnTo>
                  <a:pt x="7357566" y="4914191"/>
                </a:lnTo>
                <a:lnTo>
                  <a:pt x="0" y="4914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39" t="-11260" r="-6659" b="-73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039528" y="296714"/>
            <a:ext cx="10208940" cy="706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47"/>
              </a:lnSpc>
              <a:spcBef>
                <a:spcPct val="0"/>
              </a:spcBef>
            </a:pPr>
            <a:r>
              <a:rPr lang="en-US" sz="4248" dirty="0">
                <a:solidFill>
                  <a:srgbClr val="FFFFFF"/>
                </a:solidFill>
                <a:latin typeface="Futura Bold"/>
              </a:rPr>
              <a:t>Data Exploration &amp; Visualization </a:t>
            </a:r>
          </a:p>
        </p:txBody>
      </p:sp>
      <p:sp>
        <p:nvSpPr>
          <p:cNvPr id="7" name="Freeform 7"/>
          <p:cNvSpPr/>
          <p:nvPr/>
        </p:nvSpPr>
        <p:spPr>
          <a:xfrm>
            <a:off x="8618257" y="3992761"/>
            <a:ext cx="8641043" cy="4386763"/>
          </a:xfrm>
          <a:custGeom>
            <a:avLst/>
            <a:gdLst/>
            <a:ahLst/>
            <a:cxnLst/>
            <a:rect l="l" t="t" r="r" b="b"/>
            <a:pathLst>
              <a:path w="8641043" h="4386763">
                <a:moveTo>
                  <a:pt x="0" y="0"/>
                </a:moveTo>
                <a:lnTo>
                  <a:pt x="8641043" y="0"/>
                </a:lnTo>
                <a:lnTo>
                  <a:pt x="8641043" y="4386763"/>
                </a:lnTo>
                <a:lnTo>
                  <a:pt x="0" y="4386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04" t="-1065" r="-18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195761" y="2737439"/>
            <a:ext cx="3779193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latin typeface="Futura Bold"/>
              </a:rPr>
              <a:t>Unigrams and Bigrams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41060" y="2737439"/>
            <a:ext cx="199429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latin typeface="Futura Bold"/>
              </a:rPr>
              <a:t>Word Cloud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873</Words>
  <Application>Microsoft Macintosh PowerPoint</Application>
  <PresentationFormat>Custom</PresentationFormat>
  <Paragraphs>142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Futura Bold</vt:lpstr>
      <vt:lpstr>Futura</vt:lpstr>
      <vt:lpstr>Calibri</vt:lpstr>
      <vt:lpstr>Belleza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Capstone_presentation</dc:title>
  <cp:lastModifiedBy>Mahaveersinh Chauhan</cp:lastModifiedBy>
  <cp:revision>3</cp:revision>
  <dcterms:created xsi:type="dcterms:W3CDTF">2006-08-16T00:00:00Z</dcterms:created>
  <dcterms:modified xsi:type="dcterms:W3CDTF">2024-04-19T17:41:13Z</dcterms:modified>
  <dc:identifier>DAGCKXf0dJ4</dc:identifier>
</cp:coreProperties>
</file>